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59" r:id="rId3"/>
    <p:sldId id="263" r:id="rId4"/>
    <p:sldId id="260" r:id="rId5"/>
    <p:sldId id="257" r:id="rId6"/>
    <p:sldId id="261" r:id="rId7"/>
    <p:sldId id="256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9" autoAdjust="0"/>
    <p:restoredTop sz="86412" autoAdjust="0"/>
  </p:normalViewPr>
  <p:slideViewPr>
    <p:cSldViewPr snapToGrid="0">
      <p:cViewPr varScale="1">
        <p:scale>
          <a:sx n="78" d="100"/>
          <a:sy n="78" d="100"/>
        </p:scale>
        <p:origin x="120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010C7-568C-41B0-A4C1-F6E86BBD1BD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4DF8E-12C0-4364-B9B7-282C8B2B8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42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4DF8E-12C0-4364-B9B7-282C8B2B81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9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4DF8E-12C0-4364-B9B7-282C8B2B81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4DF8E-12C0-4364-B9B7-282C8B2B81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6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8C64-F91B-4EB9-8A04-109B7CD31C9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0581-D12E-4631-9F20-8F9CF37A2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8C64-F91B-4EB9-8A04-109B7CD31C9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0581-D12E-4631-9F20-8F9CF37A2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8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8C64-F91B-4EB9-8A04-109B7CD31C9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0581-D12E-4631-9F20-8F9CF37A2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5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8C64-F91B-4EB9-8A04-109B7CD31C9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0581-D12E-4631-9F20-8F9CF37A2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0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8C64-F91B-4EB9-8A04-109B7CD31C9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0581-D12E-4631-9F20-8F9CF37A2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3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8C64-F91B-4EB9-8A04-109B7CD31C9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0581-D12E-4631-9F20-8F9CF37A2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8C64-F91B-4EB9-8A04-109B7CD31C9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0581-D12E-4631-9F20-8F9CF37A2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8C64-F91B-4EB9-8A04-109B7CD31C9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0581-D12E-4631-9F20-8F9CF37A2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2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8C64-F91B-4EB9-8A04-109B7CD31C9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0581-D12E-4631-9F20-8F9CF37A2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8C64-F91B-4EB9-8A04-109B7CD31C9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0581-D12E-4631-9F20-8F9CF37A2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1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8C64-F91B-4EB9-8A04-109B7CD31C9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0581-D12E-4631-9F20-8F9CF37A2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8C64-F91B-4EB9-8A04-109B7CD31C9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20581-D12E-4631-9F20-8F9CF37A2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5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f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f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g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4999" y="201472"/>
            <a:ext cx="5177806" cy="7393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SOAR with SORA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3" y="226620"/>
            <a:ext cx="1286648" cy="1286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305" y="5793964"/>
            <a:ext cx="932973" cy="894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8659" y="6044962"/>
            <a:ext cx="8337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eBook Data Continues to Increase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3" y="1779624"/>
            <a:ext cx="2807620" cy="4186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13" y="201472"/>
            <a:ext cx="2242335" cy="2989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21" y="1059658"/>
            <a:ext cx="3107434" cy="2330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46" y="3595547"/>
            <a:ext cx="2719803" cy="20398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807" y="3567918"/>
            <a:ext cx="2756641" cy="2067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09" y="3567918"/>
            <a:ext cx="2816680" cy="2112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45" y="1064197"/>
            <a:ext cx="3126874" cy="23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2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321" y="261600"/>
            <a:ext cx="9233278" cy="76540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“</a:t>
            </a:r>
            <a:r>
              <a:rPr lang="en-US" sz="3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100 Books, 100 Days” </a:t>
            </a:r>
            <a:r>
              <a:rPr lang="en-US" sz="32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Reading 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68" y="170702"/>
            <a:ext cx="1191750" cy="1031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31" y="152134"/>
            <a:ext cx="887083" cy="850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95" y="1262938"/>
            <a:ext cx="2075487" cy="2767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1357145"/>
            <a:ext cx="4715786" cy="3536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23" y="1357145"/>
            <a:ext cx="4863101" cy="3647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97" y="4310649"/>
            <a:ext cx="3863084" cy="24446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4661" y="5324494"/>
            <a:ext cx="3395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Students READ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over 4000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Print Books and eBooks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7885" y="5372032"/>
            <a:ext cx="4078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Ms. Jacob’s Class READS over 1000 Books to become our 2021-2022 Winners </a:t>
            </a:r>
          </a:p>
        </p:txBody>
      </p:sp>
    </p:spTree>
    <p:extLst>
      <p:ext uri="{BB962C8B-B14F-4D97-AF65-F5344CB8AC3E}">
        <p14:creationId xmlns:p14="http://schemas.microsoft.com/office/powerpoint/2010/main" val="56257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863" y="505207"/>
            <a:ext cx="8404261" cy="65715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Inquiry-Based </a:t>
            </a:r>
            <a:r>
              <a:rPr lang="en-US" sz="36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Research Projects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9" y="239469"/>
            <a:ext cx="1132596" cy="1132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166" y="272463"/>
            <a:ext cx="1006536" cy="965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46" y="4222679"/>
            <a:ext cx="3287728" cy="2465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56" y="1614029"/>
            <a:ext cx="3101928" cy="2326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67" y="4222680"/>
            <a:ext cx="3287729" cy="2465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43003" y="3678248"/>
            <a:ext cx="3446781" cy="2481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08" y="1614029"/>
            <a:ext cx="3061699" cy="2296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736" y="5095784"/>
            <a:ext cx="2178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Students used Several Databases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to Gather Information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11128" y="1614029"/>
            <a:ext cx="2517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Students Completed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“Show What You Know” Worksheets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0038" y="2065534"/>
            <a:ext cx="3375348" cy="24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4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83" y="261992"/>
            <a:ext cx="11563563" cy="7859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YMA’s 1</a:t>
            </a:r>
            <a:r>
              <a:rPr lang="en-US" sz="3200" b="1" baseline="30000" dirty="0">
                <a:solidFill>
                  <a:srgbClr val="FF0000"/>
                </a:solidFill>
                <a:latin typeface="Lucida Calligraphy" panose="03010101010101010101" pitchFamily="66" charset="0"/>
              </a:rPr>
              <a:t>st</a:t>
            </a:r>
            <a:r>
              <a:rPr lang="en-US" sz="3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 Annual </a:t>
            </a:r>
            <a:r>
              <a:rPr lang="en-US" sz="32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Reading Challenge Celebration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604" y="4118009"/>
            <a:ext cx="3503488" cy="2503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25" y="4155897"/>
            <a:ext cx="3741507" cy="2492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52" y="1160340"/>
            <a:ext cx="3659313" cy="2539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52" y="4155897"/>
            <a:ext cx="3659313" cy="2492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25" y="1162907"/>
            <a:ext cx="3686712" cy="2536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604" y="1160340"/>
            <a:ext cx="3503488" cy="262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25325" y="3597599"/>
            <a:ext cx="35649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Janice </a:t>
            </a:r>
            <a:r>
              <a:rPr lang="en-US" sz="2200" b="1" dirty="0" err="1">
                <a:solidFill>
                  <a:srgbClr val="002060"/>
                </a:solidFill>
                <a:latin typeface="Lucida Calligraphy" panose="03010101010101010101" pitchFamily="66" charset="0"/>
              </a:rPr>
              <a:t>Darkwa</a:t>
            </a:r>
            <a:r>
              <a:rPr lang="en-US" sz="22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 used the </a:t>
            </a:r>
            <a:r>
              <a:rPr lang="en-US" sz="2200" b="1" dirty="0" err="1">
                <a:solidFill>
                  <a:srgbClr val="002060"/>
                </a:solidFill>
                <a:latin typeface="Lucida Calligraphy" panose="03010101010101010101" pitchFamily="66" charset="0"/>
              </a:rPr>
              <a:t>Glowforge</a:t>
            </a:r>
            <a:r>
              <a:rPr lang="en-US" sz="22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 3D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Laser Printer to Print the Medals for our Reading Challenge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3" y="3493213"/>
            <a:ext cx="4260351" cy="3195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69" y="5644943"/>
            <a:ext cx="1004775" cy="963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74" y="250005"/>
            <a:ext cx="2314016" cy="3085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2" y="235462"/>
            <a:ext cx="976889" cy="9768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9120" y="1440345"/>
            <a:ext cx="39347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The Creation Innovators Printed a 3D Heart using the </a:t>
            </a:r>
          </a:p>
          <a:p>
            <a:pPr algn="ctr"/>
            <a:r>
              <a:rPr lang="en-US" sz="2200" b="1" dirty="0" err="1">
                <a:solidFill>
                  <a:srgbClr val="FF0000"/>
                </a:solidFill>
                <a:latin typeface="Lucida Calligraphy" panose="03010101010101010101" pitchFamily="66" charset="0"/>
              </a:rPr>
              <a:t>MakerBot</a:t>
            </a:r>
            <a:r>
              <a:rPr lang="en-US" sz="2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 Sketch 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3D Printer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51" y="148975"/>
            <a:ext cx="4002942" cy="3186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56" y="3469241"/>
            <a:ext cx="2382295" cy="310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9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780" y="256752"/>
            <a:ext cx="10515600" cy="62010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Tinkering</a:t>
            </a:r>
            <a:r>
              <a:rPr lang="en-US" sz="3600" b="1" dirty="0">
                <a:latin typeface="Lucida Calligraphy" panose="03010101010101010101" pitchFamily="66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with </a:t>
            </a:r>
            <a:r>
              <a:rPr lang="en-US" sz="3600" b="1" dirty="0" err="1">
                <a:solidFill>
                  <a:srgbClr val="002060"/>
                </a:solidFill>
                <a:latin typeface="Lucida Calligraphy" panose="03010101010101010101" pitchFamily="66" charset="0"/>
              </a:rPr>
              <a:t>Tinkercad</a:t>
            </a:r>
            <a:endParaRPr lang="en-US" sz="36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9" y="148679"/>
            <a:ext cx="1174097" cy="1174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91" y="256370"/>
            <a:ext cx="999589" cy="958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27" y="3506054"/>
            <a:ext cx="4208981" cy="3156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1" y="3457252"/>
            <a:ext cx="4274051" cy="3205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0" y="978857"/>
            <a:ext cx="3502307" cy="262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4531" y="1548810"/>
            <a:ext cx="290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Mr. Lotto’s Humanities Students are Using Shapes to Construct and Design Complex 3D Models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8969" y="4174958"/>
            <a:ext cx="30188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002060"/>
                </a:solidFill>
                <a:effectLst/>
                <a:latin typeface="Lucida Calligraphy" panose="03010101010101010101" pitchFamily="66" charset="0"/>
              </a:rPr>
              <a:t>These Innovators will Print their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Fi</a:t>
            </a:r>
            <a:r>
              <a:rPr lang="en-US" b="1" i="0" dirty="0">
                <a:solidFill>
                  <a:srgbClr val="002060"/>
                </a:solidFill>
                <a:effectLst/>
                <a:latin typeface="Lucida Calligraphy" panose="03010101010101010101" pitchFamily="66" charset="0"/>
              </a:rPr>
              <a:t>nal 3D model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using the 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</a:rPr>
              <a:t>MakerBot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 Sketch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3D Printer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or the 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Lucida Calligraphy" panose="03010101010101010101" pitchFamily="66" charset="0"/>
              </a:rPr>
              <a:t>Glowforge</a:t>
            </a:r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3D Laser Printer</a:t>
            </a:r>
            <a:endParaRPr lang="en-US" b="1" i="0" dirty="0">
              <a:solidFill>
                <a:srgbClr val="002060"/>
              </a:solidFill>
              <a:effectLst/>
              <a:latin typeface="Lucida Calligraphy" panose="030101010101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9845" y="1599224"/>
            <a:ext cx="3823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4495E"/>
                </a:solidFill>
                <a:latin typeface="Lucida Calligraphy" panose="03010101010101010101" pitchFamily="66" charset="0"/>
              </a:rPr>
              <a:t>Students C</a:t>
            </a:r>
            <a:r>
              <a:rPr lang="en-US" b="1" i="0" dirty="0">
                <a:solidFill>
                  <a:srgbClr val="34495E"/>
                </a:solidFill>
                <a:effectLst/>
                <a:latin typeface="Lucida Calligraphy" panose="03010101010101010101" pitchFamily="66" charset="0"/>
              </a:rPr>
              <a:t>ombine and </a:t>
            </a:r>
          </a:p>
          <a:p>
            <a:pPr algn="ctr"/>
            <a:r>
              <a:rPr lang="en-US" b="1" i="0" dirty="0">
                <a:solidFill>
                  <a:srgbClr val="34495E"/>
                </a:solidFill>
                <a:effectLst/>
                <a:latin typeface="Lucida Calligraphy" panose="03010101010101010101" pitchFamily="66" charset="0"/>
              </a:rPr>
              <a:t>Adjust </a:t>
            </a:r>
            <a:r>
              <a:rPr lang="en-US" b="1" dirty="0">
                <a:solidFill>
                  <a:srgbClr val="34495E"/>
                </a:solidFill>
                <a:latin typeface="Lucida Calligraphy" panose="03010101010101010101" pitchFamily="66" charset="0"/>
              </a:rPr>
              <a:t>S</a:t>
            </a:r>
            <a:r>
              <a:rPr lang="en-US" b="1" i="0" dirty="0">
                <a:solidFill>
                  <a:srgbClr val="34495E"/>
                </a:solidFill>
                <a:effectLst/>
                <a:latin typeface="Lucida Calligraphy" panose="03010101010101010101" pitchFamily="66" charset="0"/>
              </a:rPr>
              <a:t>hapes on </a:t>
            </a:r>
            <a:r>
              <a:rPr lang="en-US" b="1" dirty="0">
                <a:solidFill>
                  <a:srgbClr val="34495E"/>
                </a:solidFill>
                <a:latin typeface="Lucida Calligraphy" panose="03010101010101010101" pitchFamily="66" charset="0"/>
              </a:rPr>
              <a:t>a</a:t>
            </a:r>
          </a:p>
          <a:p>
            <a:pPr algn="ctr"/>
            <a:r>
              <a:rPr lang="en-US" b="1" i="0" dirty="0" err="1">
                <a:solidFill>
                  <a:srgbClr val="34495E"/>
                </a:solidFill>
                <a:effectLst/>
                <a:latin typeface="Lucida Calligraphy" panose="03010101010101010101" pitchFamily="66" charset="0"/>
              </a:rPr>
              <a:t>Workplane</a:t>
            </a:r>
            <a:r>
              <a:rPr lang="en-US" b="1" i="0" dirty="0">
                <a:solidFill>
                  <a:srgbClr val="34495E"/>
                </a:solidFill>
                <a:effectLst/>
                <a:latin typeface="Lucida Calligraphy" panose="03010101010101010101" pitchFamily="66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34495E"/>
                </a:solidFill>
                <a:latin typeface="Lucida Calligraphy" panose="03010101010101010101" pitchFamily="66" charset="0"/>
              </a:rPr>
              <a:t>to Plan and Build </a:t>
            </a:r>
          </a:p>
          <a:p>
            <a:pPr algn="ctr"/>
            <a:r>
              <a:rPr lang="en-US" b="1" dirty="0">
                <a:solidFill>
                  <a:srgbClr val="34495E"/>
                </a:solidFill>
                <a:latin typeface="Lucida Calligraphy" panose="03010101010101010101" pitchFamily="66" charset="0"/>
              </a:rPr>
              <a:t>their Own Creations</a:t>
            </a:r>
            <a:endParaRPr lang="en-US" b="1" dirty="0">
              <a:latin typeface="Lucida Calligraphy" panose="030101010101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6592" y="3718217"/>
            <a:ext cx="2516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Makerspace</a:t>
            </a:r>
          </a:p>
        </p:txBody>
      </p:sp>
    </p:spTree>
    <p:extLst>
      <p:ext uri="{BB962C8B-B14F-4D97-AF65-F5344CB8AC3E}">
        <p14:creationId xmlns:p14="http://schemas.microsoft.com/office/powerpoint/2010/main" val="250691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2744" y="246730"/>
            <a:ext cx="8079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     “</a:t>
            </a:r>
            <a:r>
              <a:rPr lang="en-US" sz="30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Beading to Give” with Joan Lloyd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2953" y="827106"/>
            <a:ext cx="5861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Earring Making Workshop</a:t>
            </a:r>
            <a:endParaRPr lang="en-US" sz="3000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3" y="83744"/>
            <a:ext cx="1499340" cy="1297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36" y="3873959"/>
            <a:ext cx="3807727" cy="2799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88" y="137482"/>
            <a:ext cx="1272098" cy="1220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14" y="1588753"/>
            <a:ext cx="2640340" cy="1980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97" y="1974528"/>
            <a:ext cx="1540054" cy="13060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26" y="3873959"/>
            <a:ext cx="3864263" cy="28107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4" y="3873959"/>
            <a:ext cx="3747710" cy="28107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7" y="1588753"/>
            <a:ext cx="2594103" cy="1913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3" y="1588753"/>
            <a:ext cx="2746804" cy="20113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1682" y="1951649"/>
            <a:ext cx="1398171" cy="141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1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8222" y="1951741"/>
            <a:ext cx="5501808" cy="3971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44" y="3978876"/>
            <a:ext cx="3524037" cy="2709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6442" y="1186668"/>
            <a:ext cx="3524037" cy="2496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5209" y="234493"/>
            <a:ext cx="11907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YMA students designing, assembling, producing and sharing earrings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with Joan to give back to the community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514" y="2069237"/>
            <a:ext cx="5569319" cy="36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18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179</Words>
  <Application>Microsoft Office PowerPoint</Application>
  <PresentationFormat>Widescreen</PresentationFormat>
  <Paragraphs>41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Calligraphy</vt:lpstr>
      <vt:lpstr>Office Theme</vt:lpstr>
      <vt:lpstr>SOAR with SORA </vt:lpstr>
      <vt:lpstr>“100 Books, 100 Days” Reading Challenge</vt:lpstr>
      <vt:lpstr>Inquiry-Based Research Projects</vt:lpstr>
      <vt:lpstr>YMA’s 1st Annual Reading Challenge Celebration</vt:lpstr>
      <vt:lpstr>PowerPoint Presentation</vt:lpstr>
      <vt:lpstr>Tinkering with Tinkercad</vt:lpstr>
      <vt:lpstr>PowerPoint Presentation</vt:lpstr>
      <vt:lpstr>PowerPoint Presentation</vt:lpstr>
    </vt:vector>
  </TitlesOfParts>
  <Company>Yonkers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WESTPHAL, CAROL</dc:creator>
  <cp:lastModifiedBy>WESTPHAL, CAROL</cp:lastModifiedBy>
  <cp:revision>44</cp:revision>
  <dcterms:created xsi:type="dcterms:W3CDTF">2022-04-13T14:47:54Z</dcterms:created>
  <dcterms:modified xsi:type="dcterms:W3CDTF">2022-04-18T16:27:51Z</dcterms:modified>
</cp:coreProperties>
</file>